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Lora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B4DD95-4C83-4CE0-9424-2DE740CEFB32}">
  <a:tblStyle styleId="{C8B4DD95-4C83-4CE0-9424-2DE740CEFB3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Lora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Lora-italic.fntdata"/><Relationship Id="rId25" Type="http://schemas.openxmlformats.org/officeDocument/2006/relationships/font" Target="fonts/Lora-bold.fntdata"/><Relationship Id="rId27" Type="http://schemas.openxmlformats.org/officeDocument/2006/relationships/font" Target="fonts/Lora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77a5fdb41_4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a77a5fdb41_4_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a77a5fdb41_4_10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cf1826203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acf1826203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94a8b4f4b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a94a8b4f4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cf1826203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acf1826203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cf1826203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acf1826203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77a5fdb41_4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a77a5fdb41_4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77a5fdb41_4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a77a5fdb41_4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77a5fdb41_4_2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a77a5fdb41_4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77a5fdb41_4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a77a5fdb41_4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94a8b4f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a94a8b4f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77a5fdb41_4_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77a5fdb41_4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a2b71ce1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a2b71ce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cf1826203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3acf1826203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a77a5fdb41_4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a77a5fdb41_4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77a5fdb41_4_1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a77a5fdb41_4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a77a5fdb41_4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3a77a5fdb41_4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5178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459486" y="377190"/>
            <a:ext cx="8215800" cy="243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59486" y="2818637"/>
            <a:ext cx="82158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  <a:defRPr b="0" sz="24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4">
  <p:cSld name="Title and content 04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905256" y="1892808"/>
            <a:ext cx="7290000" cy="24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03">
  <p:cSld name="Section break 03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1530" l="8991" r="3785" t="11245"/>
          <a:stretch/>
        </p:blipFill>
        <p:spPr>
          <a:xfrm>
            <a:off x="0" y="2188"/>
            <a:ext cx="9147897" cy="51413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>
            <p:ph type="ctrTitle"/>
          </p:nvPr>
        </p:nvSpPr>
        <p:spPr>
          <a:xfrm>
            <a:off x="459486" y="1200150"/>
            <a:ext cx="8243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4">
  <p:cSld name="Two content 04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3800001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-147" t="-1003"/>
          <a:stretch/>
        </p:blipFill>
        <p:spPr>
          <a:xfrm rot="5400000">
            <a:off x="4783627" y="30061"/>
            <a:ext cx="1184779" cy="120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2">
            <a:alphaModFix/>
          </a:blip>
          <a:srcRect b="-1" l="0" r="25335" t="-6239"/>
          <a:stretch/>
        </p:blipFill>
        <p:spPr>
          <a:xfrm rot="-5400000">
            <a:off x="4724124" y="-121104"/>
            <a:ext cx="564537" cy="8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15930" t="0"/>
          <a:stretch/>
        </p:blipFill>
        <p:spPr>
          <a:xfrm>
            <a:off x="7829327" y="3108874"/>
            <a:ext cx="1335528" cy="162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 rotWithShape="1">
          <a:blip r:embed="rId4">
            <a:alphaModFix/>
          </a:blip>
          <a:srcRect b="0" l="0" r="46794" t="0"/>
          <a:stretch/>
        </p:blipFill>
        <p:spPr>
          <a:xfrm rot="10800000">
            <a:off x="-20854" y="1839699"/>
            <a:ext cx="1028056" cy="197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b="-9728" l="0" r="0" t="1"/>
          <a:stretch/>
        </p:blipFill>
        <p:spPr>
          <a:xfrm rot="-3313787">
            <a:off x="665871" y="3719195"/>
            <a:ext cx="682665" cy="76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3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2681478" y="1831086"/>
            <a:ext cx="27021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6220206" y="1831085"/>
            <a:ext cx="22974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 rotWithShape="1">
          <a:blip r:embed="rId2">
            <a:alphaModFix/>
          </a:blip>
          <a:srcRect b="0" l="21" r="20" t="0"/>
          <a:stretch/>
        </p:blipFill>
        <p:spPr>
          <a:xfrm>
            <a:off x="-3894" y="-1"/>
            <a:ext cx="91478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/>
          <p:nvPr>
            <p:ph type="ctrTitle"/>
          </p:nvPr>
        </p:nvSpPr>
        <p:spPr>
          <a:xfrm>
            <a:off x="850392" y="42338"/>
            <a:ext cx="7434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2681478" y="2332910"/>
            <a:ext cx="3086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800"/>
              <a:buNone/>
              <a:defRPr b="0" sz="18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>
              <a:spcBef>
                <a:spcPts val="800"/>
              </a:spcBef>
              <a:spcAft>
                <a:spcPts val="0"/>
              </a:spcAft>
              <a:buSzPts val="1500"/>
              <a:buNone/>
              <a:defRPr/>
            </a:lvl1pPr>
            <a:lvl2pPr indent="-317500" lvl="1" marL="914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04800" lvl="2" marL="137160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5pPr>
            <a:lvl6pPr indent="-317500" lvl="5" marL="27432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915178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>
            <p:ph type="ctrTitle"/>
          </p:nvPr>
        </p:nvSpPr>
        <p:spPr>
          <a:xfrm>
            <a:off x="459486" y="377190"/>
            <a:ext cx="8215884" cy="24345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459486" y="2818637"/>
            <a:ext cx="8215884" cy="9806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  <a:defRPr b="0" sz="24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1" type="obj">
  <p:cSld name="OBJECT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780000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809244" y="637794"/>
            <a:ext cx="2935224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018788" y="1474470"/>
            <a:ext cx="3038094" cy="2215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500"/>
              <a:buNone/>
              <a:defRPr cap="none">
                <a:solidFill>
                  <a:srgbClr val="02116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b="0" l="0" r="0" t="14756"/>
          <a:stretch/>
        </p:blipFill>
        <p:spPr>
          <a:xfrm>
            <a:off x="6639800" y="1"/>
            <a:ext cx="1406318" cy="12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331" y="4150268"/>
            <a:ext cx="370044" cy="371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0" l="0" r="46794" t="0"/>
          <a:stretch/>
        </p:blipFill>
        <p:spPr>
          <a:xfrm>
            <a:off x="7737682" y="2042755"/>
            <a:ext cx="1406318" cy="270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41790" l="0" r="0" t="0"/>
          <a:stretch/>
        </p:blipFill>
        <p:spPr>
          <a:xfrm>
            <a:off x="2622884" y="4743491"/>
            <a:ext cx="682665" cy="40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31904"/>
          <a:stretch/>
        </p:blipFill>
        <p:spPr>
          <a:xfrm>
            <a:off x="1200909" y="0"/>
            <a:ext cx="774696" cy="53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01">
  <p:cSld name="Section break 0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188"/>
            <a:ext cx="9147893" cy="514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type="ctrTitle"/>
          </p:nvPr>
        </p:nvSpPr>
        <p:spPr>
          <a:xfrm>
            <a:off x="658368" y="994410"/>
            <a:ext cx="784555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0"/>
          <p:cNvSpPr txBox="1"/>
          <p:nvPr>
            <p:ph idx="1" type="subTitle"/>
          </p:nvPr>
        </p:nvSpPr>
        <p:spPr>
          <a:xfrm>
            <a:off x="658368" y="2811780"/>
            <a:ext cx="7845552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  <a:defRPr b="0" sz="24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2">
  <p:cSld name="Title and content 02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9199999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2">
            <a:alphaModFix/>
          </a:blip>
          <a:srcRect b="0" l="31050" r="0" t="0"/>
          <a:stretch/>
        </p:blipFill>
        <p:spPr>
          <a:xfrm>
            <a:off x="0" y="2165684"/>
            <a:ext cx="1824316" cy="27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-1" l="0" r="0" t="15874"/>
          <a:stretch/>
        </p:blipFill>
        <p:spPr>
          <a:xfrm rot="5400000">
            <a:off x="8460963" y="1870411"/>
            <a:ext cx="774696" cy="6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4">
            <a:alphaModFix/>
          </a:blip>
          <a:srcRect b="-880" l="0" r="0" t="0"/>
          <a:stretch/>
        </p:blipFill>
        <p:spPr>
          <a:xfrm>
            <a:off x="7423483" y="4490365"/>
            <a:ext cx="367509" cy="37881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2681478" y="1735074"/>
            <a:ext cx="4745736" cy="241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1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1" type="obj">
  <p:cSld name="OBJECT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78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09244" y="637794"/>
            <a:ext cx="293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018788" y="1474470"/>
            <a:ext cx="3038100" cy="22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500"/>
              <a:buNone/>
              <a:defRPr cap="none">
                <a:solidFill>
                  <a:srgbClr val="02116A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14756"/>
          <a:stretch/>
        </p:blipFill>
        <p:spPr>
          <a:xfrm>
            <a:off x="6639800" y="1"/>
            <a:ext cx="1406318" cy="120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331" y="4150268"/>
            <a:ext cx="370044" cy="37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46794" t="0"/>
          <a:stretch/>
        </p:blipFill>
        <p:spPr>
          <a:xfrm>
            <a:off x="7737682" y="2042755"/>
            <a:ext cx="1406317" cy="2700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 b="41790" l="0" r="0" t="0"/>
          <a:stretch/>
        </p:blipFill>
        <p:spPr>
          <a:xfrm>
            <a:off x="2622884" y="4743491"/>
            <a:ext cx="682664" cy="40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 b="0" l="0" r="0" t="31904"/>
          <a:stretch/>
        </p:blipFill>
        <p:spPr>
          <a:xfrm>
            <a:off x="1200909" y="0"/>
            <a:ext cx="774695" cy="53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02">
  <p:cSld name="Section break 0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/>
          <p:cNvPicPr preferRelativeResize="0"/>
          <p:nvPr/>
        </p:nvPicPr>
        <p:blipFill rotWithShape="1">
          <a:blip r:embed="rId2">
            <a:alphaModFix/>
          </a:blip>
          <a:srcRect b="21" l="-1" r="21" t="0"/>
          <a:stretch/>
        </p:blipFill>
        <p:spPr>
          <a:xfrm>
            <a:off x="-1946" y="1094"/>
            <a:ext cx="9147893" cy="514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ctrTitle"/>
          </p:nvPr>
        </p:nvSpPr>
        <p:spPr>
          <a:xfrm>
            <a:off x="3490722" y="20574"/>
            <a:ext cx="5253228" cy="267462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4500"/>
              <a:buFont typeface="Arial"/>
              <a:buNone/>
              <a:defRPr b="1" i="0" sz="45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1" type="subTitle"/>
          </p:nvPr>
        </p:nvSpPr>
        <p:spPr>
          <a:xfrm>
            <a:off x="3490721" y="2825496"/>
            <a:ext cx="5253227" cy="8709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  <a:defRPr b="0" sz="24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1">
  <p:cSld name="Two content 01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21593999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809244" y="274320"/>
            <a:ext cx="787984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822960" y="1824228"/>
            <a:ext cx="2331720" cy="25592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2" type="body"/>
          </p:nvPr>
        </p:nvSpPr>
        <p:spPr>
          <a:xfrm>
            <a:off x="3552444" y="1440180"/>
            <a:ext cx="4965192" cy="29352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3" name="Google Shape;163;p23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4" name="Google Shape;164;p23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/>
          </a:blip>
          <a:srcRect b="0" l="0" r="62387" t="0"/>
          <a:stretch/>
        </p:blipFill>
        <p:spPr>
          <a:xfrm rot="5400000">
            <a:off x="1334007" y="3903248"/>
            <a:ext cx="680635" cy="184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68" y="4072206"/>
            <a:ext cx="304661" cy="3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0" r="0" t="-4860"/>
          <a:stretch/>
        </p:blipFill>
        <p:spPr>
          <a:xfrm>
            <a:off x="7660643" y="273844"/>
            <a:ext cx="774696" cy="830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3">
  <p:cSld name="Title and content 03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9199999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 rotWithShape="1">
          <a:blip r:embed="rId2">
            <a:alphaModFix/>
          </a:blip>
          <a:srcRect b="3063" l="3063" r="0" t="0"/>
          <a:stretch/>
        </p:blipFill>
        <p:spPr>
          <a:xfrm>
            <a:off x="1" y="2188"/>
            <a:ext cx="9147892" cy="51413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4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681478" y="1707642"/>
            <a:ext cx="4745736" cy="231800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2">
  <p:cSld name="Two content 02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80000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2">
            <a:alphaModFix/>
          </a:blip>
          <a:srcRect b="-1" l="0" r="0" t="-6095"/>
          <a:stretch/>
        </p:blipFill>
        <p:spPr>
          <a:xfrm>
            <a:off x="427064" y="3319859"/>
            <a:ext cx="1104604" cy="11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-1" l="0" r="0" t="-6095"/>
          <a:stretch/>
        </p:blipFill>
        <p:spPr>
          <a:xfrm flipH="1" rot="-7034590">
            <a:off x="1086379" y="3070931"/>
            <a:ext cx="646863" cy="70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35453" l="0" r="0" t="0"/>
          <a:stretch/>
        </p:blipFill>
        <p:spPr>
          <a:xfrm>
            <a:off x="7102160" y="4289320"/>
            <a:ext cx="1317643" cy="85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4">
            <a:alphaModFix/>
          </a:blip>
          <a:srcRect b="0" l="-1" r="-750" t="0"/>
          <a:stretch/>
        </p:blipFill>
        <p:spPr>
          <a:xfrm>
            <a:off x="6633410" y="37936"/>
            <a:ext cx="980278" cy="9941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2681478" y="1831086"/>
            <a:ext cx="2702052" cy="268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2" type="body"/>
          </p:nvPr>
        </p:nvSpPr>
        <p:spPr>
          <a:xfrm>
            <a:off x="5753862" y="1831086"/>
            <a:ext cx="2702052" cy="268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3">
  <p:cSld name="Two content 03">
    <p:bg>
      <p:bgPr>
        <a:solidFill>
          <a:schemeClr val="dk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6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877824" y="1844802"/>
            <a:ext cx="2132838" cy="23180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2" type="body"/>
          </p:nvPr>
        </p:nvSpPr>
        <p:spPr>
          <a:xfrm>
            <a:off x="3175254" y="1892808"/>
            <a:ext cx="5020056" cy="24551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4">
  <p:cSld name="Title and content 04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905256" y="1892808"/>
            <a:ext cx="7290054" cy="24414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03">
  <p:cSld name="Section break 0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8"/>
          <p:cNvPicPr preferRelativeResize="0"/>
          <p:nvPr/>
        </p:nvPicPr>
        <p:blipFill rotWithShape="1">
          <a:blip r:embed="rId2">
            <a:alphaModFix/>
          </a:blip>
          <a:srcRect b="1530" l="8991" r="3785" t="11245"/>
          <a:stretch/>
        </p:blipFill>
        <p:spPr>
          <a:xfrm>
            <a:off x="0" y="2188"/>
            <a:ext cx="9147894" cy="514131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 txBox="1"/>
          <p:nvPr>
            <p:ph type="ctrTitle"/>
          </p:nvPr>
        </p:nvSpPr>
        <p:spPr>
          <a:xfrm>
            <a:off x="459486" y="1200150"/>
            <a:ext cx="8243316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4">
  <p:cSld name="Two content 04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3800001" scaled="0"/>
        </a:gra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192506" y="192506"/>
            <a:ext cx="8758988" cy="4764505"/>
          </a:xfrm>
          <a:prstGeom prst="roundRect">
            <a:avLst>
              <a:gd fmla="val 4303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2">
            <a:alphaModFix/>
          </a:blip>
          <a:srcRect b="0" l="0" r="-147" t="-1003"/>
          <a:stretch/>
        </p:blipFill>
        <p:spPr>
          <a:xfrm rot="5400000">
            <a:off x="4783627" y="30061"/>
            <a:ext cx="1184779" cy="120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 rotWithShape="1">
          <a:blip r:embed="rId2">
            <a:alphaModFix/>
          </a:blip>
          <a:srcRect b="-1" l="0" r="25335" t="-6239"/>
          <a:stretch/>
        </p:blipFill>
        <p:spPr>
          <a:xfrm rot="-5400000">
            <a:off x="4724125" y="-121104"/>
            <a:ext cx="564536" cy="806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15930" t="0"/>
          <a:stretch/>
        </p:blipFill>
        <p:spPr>
          <a:xfrm>
            <a:off x="7829326" y="3108874"/>
            <a:ext cx="1335527" cy="162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4">
            <a:alphaModFix/>
          </a:blip>
          <a:srcRect b="0" l="0" r="46794" t="0"/>
          <a:stretch/>
        </p:blipFill>
        <p:spPr>
          <a:xfrm rot="10800000">
            <a:off x="-20855" y="1839700"/>
            <a:ext cx="1028057" cy="1974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-9728" l="0" r="0" t="1"/>
          <a:stretch/>
        </p:blipFill>
        <p:spPr>
          <a:xfrm rot="-3313791">
            <a:off x="665870" y="3719194"/>
            <a:ext cx="682665" cy="76538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2681478" y="1831086"/>
            <a:ext cx="2702052" cy="26814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2" type="body"/>
          </p:nvPr>
        </p:nvSpPr>
        <p:spPr>
          <a:xfrm>
            <a:off x="6220206" y="1831085"/>
            <a:ext cx="2297430" cy="26814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29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0"/>
          <p:cNvPicPr preferRelativeResize="0"/>
          <p:nvPr/>
        </p:nvPicPr>
        <p:blipFill rotWithShape="1">
          <a:blip r:embed="rId2">
            <a:alphaModFix/>
          </a:blip>
          <a:srcRect b="0" l="21" r="20" t="0"/>
          <a:stretch/>
        </p:blipFill>
        <p:spPr>
          <a:xfrm>
            <a:off x="-3894" y="-1"/>
            <a:ext cx="91478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>
            <p:ph type="ctrTitle"/>
          </p:nvPr>
        </p:nvSpPr>
        <p:spPr>
          <a:xfrm>
            <a:off x="850392" y="42338"/>
            <a:ext cx="7434072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>
            <p:ph idx="1" type="subTitle"/>
          </p:nvPr>
        </p:nvSpPr>
        <p:spPr>
          <a:xfrm>
            <a:off x="2681478" y="2332910"/>
            <a:ext cx="30861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800"/>
              <a:buNone/>
              <a:defRPr b="0" sz="18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01">
  <p:cSld name="Section break 0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188"/>
            <a:ext cx="9147890" cy="514131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ctrTitle"/>
          </p:nvPr>
        </p:nvSpPr>
        <p:spPr>
          <a:xfrm>
            <a:off x="658368" y="994410"/>
            <a:ext cx="7845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  <a:defRPr b="1" i="0" sz="50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658368" y="2811780"/>
            <a:ext cx="7845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  <a:defRPr b="0" sz="24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2">
  <p:cSld name="Title and content 02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9199999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31050" r="0" t="0"/>
          <a:stretch/>
        </p:blipFill>
        <p:spPr>
          <a:xfrm>
            <a:off x="0" y="2165684"/>
            <a:ext cx="1824317" cy="270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3">
            <a:alphaModFix/>
          </a:blip>
          <a:srcRect b="-1" l="0" r="0" t="15874"/>
          <a:stretch/>
        </p:blipFill>
        <p:spPr>
          <a:xfrm rot="5400000">
            <a:off x="8460963" y="1870411"/>
            <a:ext cx="774695" cy="6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4">
            <a:alphaModFix/>
          </a:blip>
          <a:srcRect b="-880" l="0" r="0" t="0"/>
          <a:stretch/>
        </p:blipFill>
        <p:spPr>
          <a:xfrm>
            <a:off x="7423483" y="4490365"/>
            <a:ext cx="367509" cy="37881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2681478" y="1735074"/>
            <a:ext cx="4745700" cy="24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02">
  <p:cSld name="Section break 0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21" l="-1" r="21" t="0"/>
          <a:stretch/>
        </p:blipFill>
        <p:spPr>
          <a:xfrm>
            <a:off x="-1946" y="1094"/>
            <a:ext cx="9147890" cy="514131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type="ctrTitle"/>
          </p:nvPr>
        </p:nvSpPr>
        <p:spPr>
          <a:xfrm>
            <a:off x="3490722" y="20574"/>
            <a:ext cx="52533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4500"/>
              <a:buFont typeface="Arial"/>
              <a:buNone/>
              <a:defRPr b="1" i="0" sz="45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3490721" y="2825496"/>
            <a:ext cx="52533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  <a:defRPr b="0" sz="2400" cap="non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1">
  <p:cSld name="Two content 01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21593999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09244" y="274320"/>
            <a:ext cx="78798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822960" y="1824228"/>
            <a:ext cx="2331600" cy="25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3552444" y="1440180"/>
            <a:ext cx="4965300" cy="29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2">
            <a:alphaModFix/>
          </a:blip>
          <a:srcRect b="0" l="0" r="62387" t="0"/>
          <a:stretch/>
        </p:blipFill>
        <p:spPr>
          <a:xfrm rot="5400000">
            <a:off x="1334008" y="3903247"/>
            <a:ext cx="680634" cy="184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68" y="4072206"/>
            <a:ext cx="304662" cy="3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 rotWithShape="1">
          <a:blip r:embed="rId4">
            <a:alphaModFix/>
          </a:blip>
          <a:srcRect b="0" l="0" r="0" t="-4860"/>
          <a:stretch/>
        </p:blipFill>
        <p:spPr>
          <a:xfrm>
            <a:off x="7660643" y="273845"/>
            <a:ext cx="774695" cy="83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3">
  <p:cSld name="Title and content 03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9199999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3063" l="3063" r="0" t="0"/>
          <a:stretch/>
        </p:blipFill>
        <p:spPr>
          <a:xfrm>
            <a:off x="1" y="2188"/>
            <a:ext cx="9147890" cy="514131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8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2681478" y="1707642"/>
            <a:ext cx="47457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2">
  <p:cSld name="Two content 02"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800000" scaled="0"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9"/>
          <p:cNvPicPr preferRelativeResize="0"/>
          <p:nvPr/>
        </p:nvPicPr>
        <p:blipFill rotWithShape="1">
          <a:blip r:embed="rId2">
            <a:alphaModFix/>
          </a:blip>
          <a:srcRect b="-1" l="0" r="0" t="-6095"/>
          <a:stretch/>
        </p:blipFill>
        <p:spPr>
          <a:xfrm>
            <a:off x="427064" y="3319859"/>
            <a:ext cx="1104603" cy="119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-1" l="0" r="0" t="-6095"/>
          <a:stretch/>
        </p:blipFill>
        <p:spPr>
          <a:xfrm flipH="1" rot="-7034592">
            <a:off x="1086380" y="3070930"/>
            <a:ext cx="646862" cy="701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35453" l="0" r="0" t="0"/>
          <a:stretch/>
        </p:blipFill>
        <p:spPr>
          <a:xfrm>
            <a:off x="7102160" y="4289320"/>
            <a:ext cx="1317644" cy="854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4">
            <a:alphaModFix/>
          </a:blip>
          <a:srcRect b="0" l="-1" r="-750" t="0"/>
          <a:stretch/>
        </p:blipFill>
        <p:spPr>
          <a:xfrm>
            <a:off x="6633410" y="37936"/>
            <a:ext cx="980279" cy="9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2681478" y="1831086"/>
            <a:ext cx="27021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5753862" y="1831086"/>
            <a:ext cx="27021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 03">
  <p:cSld name="Two content 03">
    <p:bg>
      <p:bgPr>
        <a:solidFill>
          <a:schemeClr val="dk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/>
        </p:nvSpPr>
        <p:spPr>
          <a:xfrm>
            <a:off x="192506" y="192506"/>
            <a:ext cx="8759100" cy="4764600"/>
          </a:xfrm>
          <a:prstGeom prst="roundRect">
            <a:avLst>
              <a:gd fmla="val 4303" name="adj"/>
            </a:avLst>
          </a:prstGeom>
          <a:noFill/>
          <a:ln cap="flat" cmpd="sng" w="143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877824" y="1844802"/>
            <a:ext cx="2132700" cy="2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2" type="body"/>
          </p:nvPr>
        </p:nvSpPr>
        <p:spPr>
          <a:xfrm>
            <a:off x="3175254" y="1892808"/>
            <a:ext cx="50202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922251"/>
            <a:ext cx="30861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44">
          <p15:clr>
            <a:srgbClr val="F26B43"/>
          </p15:clr>
        </p15:guide>
        <p15:guide id="4" pos="55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  <a:defRPr b="1" i="0" sz="3300" u="none" cap="none" strike="noStrik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2116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628650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1" type="ftr"/>
          </p:nvPr>
        </p:nvSpPr>
        <p:spPr>
          <a:xfrm>
            <a:off x="3028950" y="4922251"/>
            <a:ext cx="30861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44">
          <p15:clr>
            <a:srgbClr val="F26B43"/>
          </p15:clr>
        </p15:guide>
        <p15:guide id="4" pos="55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ctrTitle"/>
          </p:nvPr>
        </p:nvSpPr>
        <p:spPr>
          <a:xfrm>
            <a:off x="459486" y="377190"/>
            <a:ext cx="8215884" cy="243459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Machine Learning Gym Churn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31"/>
          <p:cNvSpPr txBox="1"/>
          <p:nvPr>
            <p:ph idx="1" type="subTitle"/>
          </p:nvPr>
        </p:nvSpPr>
        <p:spPr>
          <a:xfrm>
            <a:off x="1524000" y="2973650"/>
            <a:ext cx="6315000" cy="46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2400"/>
              <a:buNone/>
            </a:pPr>
            <a:r>
              <a:rPr lang="en"/>
              <a:t>PRESENTED BY: Sai, Ezra, Wema, Nanda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799925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508650" y="-137777"/>
            <a:ext cx="77085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000"/>
              <a:t>Model Selection &amp; Formulation</a:t>
            </a:r>
            <a:endParaRPr sz="3000"/>
          </a:p>
        </p:txBody>
      </p:sp>
      <p:sp>
        <p:nvSpPr>
          <p:cNvPr id="302" name="Google Shape;302;p40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0"/>
          <p:cNvSpPr txBox="1"/>
          <p:nvPr/>
        </p:nvSpPr>
        <p:spPr>
          <a:xfrm>
            <a:off x="7353300" y="1670000"/>
            <a:ext cx="18789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2116A"/>
                </a:solidFill>
              </a:rPr>
              <a:t>This diagram visualizes the structure of the Decision Tree model used to classify churn.</a:t>
            </a:r>
            <a:endParaRPr sz="1500">
              <a:solidFill>
                <a:srgbClr val="02116A"/>
              </a:solidFill>
            </a:endParaRPr>
          </a:p>
        </p:txBody>
      </p:sp>
      <p:pic>
        <p:nvPicPr>
          <p:cNvPr id="304" name="Google Shape;304;p40" title="Screenshot 2025-12-02 at 9.17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25" y="667725"/>
            <a:ext cx="6921119" cy="434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799925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822000" y="433648"/>
            <a:ext cx="77085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000"/>
              <a:t>Ensemble Models &amp; Model Comparison</a:t>
            </a:r>
            <a:endParaRPr sz="3000"/>
          </a:p>
        </p:txBody>
      </p:sp>
      <p:sp>
        <p:nvSpPr>
          <p:cNvPr id="310" name="Google Shape;310;p41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1" name="Google Shape;311;p41"/>
          <p:cNvGraphicFramePr/>
          <p:nvPr/>
        </p:nvGraphicFramePr>
        <p:xfrm>
          <a:off x="970925" y="1769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{C8B4DD95-4C83-4CE0-9424-2DE740CEFB32}</a:tableStyleId>
              </a:tblPr>
              <a:tblGrid>
                <a:gridCol w="1524925"/>
                <a:gridCol w="1460775"/>
                <a:gridCol w="1552300"/>
                <a:gridCol w="1371125"/>
                <a:gridCol w="1089050"/>
              </a:tblGrid>
              <a:tr h="41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Model</a:t>
                      </a:r>
                      <a:endParaRPr b="1"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TP Rate (Churn=1)</a:t>
                      </a:r>
                      <a:endParaRPr b="1"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TN Rate (Stay=0)</a:t>
                      </a:r>
                      <a:endParaRPr b="1"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Accuracy</a:t>
                      </a:r>
                      <a:endParaRPr b="1"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Kappa</a:t>
                      </a:r>
                      <a:endParaRPr b="1"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8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Logistic Regression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0.8932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0.9240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0.8082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0.7277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407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Random Forest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0.8907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0.9364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0.7642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0.7142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7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Decision Tree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0.8824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0.9285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0.7547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ora"/>
                          <a:ea typeface="Lora"/>
                          <a:cs typeface="Lora"/>
                          <a:sym typeface="Lora"/>
                        </a:rPr>
                        <a:t>0.6937</a:t>
                      </a:r>
                      <a:endParaRPr sz="1100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799925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386975" y="70398"/>
            <a:ext cx="77085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000"/>
              <a:t>Ensemble Models &amp; Model Comparison</a:t>
            </a:r>
            <a:endParaRPr sz="3000"/>
          </a:p>
        </p:txBody>
      </p:sp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8" name="Google Shape;318;p42" title="plot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00" y="824900"/>
            <a:ext cx="4383601" cy="4185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4868850" y="1964250"/>
            <a:ext cx="38331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2116A"/>
                </a:solidFill>
              </a:rPr>
              <a:t>This Random Forest importance plot shows the raw MeanDecreaseAccuracy and MeanDecreaseGini metrics. It provides a technical view of how the model prioritizes certain features during training.</a:t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799925" scaled="0"/>
        </a:gra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type="title"/>
          </p:nvPr>
        </p:nvSpPr>
        <p:spPr>
          <a:xfrm>
            <a:off x="386975" y="70398"/>
            <a:ext cx="77085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000"/>
              <a:t>Ensemble Models &amp; Model Comparison</a:t>
            </a:r>
            <a:endParaRPr sz="3000"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6" name="Google Shape;326;p43" title="plot 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75" y="824900"/>
            <a:ext cx="4613650" cy="4236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5213825" y="1732125"/>
            <a:ext cx="3536100" cy="14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2116A"/>
                </a:solidFill>
              </a:rPr>
              <a:t>This bar chart highlights the most influential predictors identified by the Random Forest model. Lifetime, Age, Class Frequency, and Membership Duration are shown to be the strongest predictors of chu</a:t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483694" y="-322505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/>
              <a:t>Results &amp; Discussion</a:t>
            </a:r>
            <a:endParaRPr/>
          </a:p>
        </p:txBody>
      </p:sp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661925" y="998325"/>
            <a:ext cx="8181900" cy="3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Model Performance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Random Forest achieved the highest </a:t>
            </a:r>
            <a:r>
              <a:rPr b="1" lang="en" sz="1100">
                <a:solidFill>
                  <a:schemeClr val="dk1"/>
                </a:solidFill>
              </a:rPr>
              <a:t>sensitivity</a:t>
            </a:r>
            <a:r>
              <a:rPr lang="en" sz="1100">
                <a:solidFill>
                  <a:schemeClr val="dk1"/>
                </a:solidFill>
              </a:rPr>
              <a:t> (0.9364) and strong overall accuracy (0.8907), making it the most robust and stable model for predicting churn.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Logistic Regression provided clear interpretability with meaningful coefficient directions, achieving solid accuracy (0.8932) and balanced Kappa (0.7277).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Decision Tree, while intuitive for segmentation, had slightly lower performance (accuracy 0.8824, Kappa 0.6937) and was more prone to overfitting.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Key Insights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Engagement-driven variables—</a:t>
            </a:r>
            <a:r>
              <a:rPr b="1" lang="en" sz="1100">
                <a:solidFill>
                  <a:schemeClr val="dk1"/>
                </a:solidFill>
              </a:rPr>
              <a:t>group visits, class frequency, and membership lifetime</a:t>
            </a:r>
            <a:r>
              <a:rPr lang="en" sz="1100">
                <a:solidFill>
                  <a:schemeClr val="dk1"/>
                </a:solidFill>
              </a:rPr>
              <a:t>—are the strongest predictors of churn.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Demographic factors such as gender or location have minimal influence on churn outcomes.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Behavioral patterns</a:t>
            </a:r>
            <a:r>
              <a:rPr lang="en" sz="1100">
                <a:solidFill>
                  <a:schemeClr val="dk1"/>
                </a:solidFill>
              </a:rPr>
              <a:t>, rather than identity, drive churn risk.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Improving engagement is the most effective lever for reducing member churn.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266694" y="-50693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/>
              <a:t>Summary &amp; Lessons Learned</a:t>
            </a:r>
            <a:endParaRPr/>
          </a:p>
        </p:txBody>
      </p:sp>
      <p:sp>
        <p:nvSpPr>
          <p:cNvPr id="340" name="Google Shape;340;p45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5"/>
          <p:cNvSpPr txBox="1"/>
          <p:nvPr/>
        </p:nvSpPr>
        <p:spPr>
          <a:xfrm>
            <a:off x="444900" y="727025"/>
            <a:ext cx="8420700" cy="4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Project Takeaways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Machine learning can effectively identify high-risk churners.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Strong data preprocessing (handling missing data, correlation checks, structure review) is critical.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 single model is universally best—each offers different advantages.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Lessons Learned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Churn prediction is both a technical and business problem.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Insights must translate into practical actions (early engagement, group activities, member touchpoints).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Future improvements: more variables, advanced models (e.g., gradient boosting), cross-validation.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 real-time dashboard would make insights more actionable.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/>
          <p:nvPr>
            <p:ph type="ctrTitle"/>
          </p:nvPr>
        </p:nvSpPr>
        <p:spPr>
          <a:xfrm>
            <a:off x="854950" y="209547"/>
            <a:ext cx="7434000" cy="1575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5000"/>
              <a:buFont typeface="Arial"/>
              <a:buNone/>
            </a:pPr>
            <a:r>
              <a:rPr lang="en" sz="6300"/>
              <a:t>Thank you</a:t>
            </a:r>
            <a:endParaRPr sz="6300"/>
          </a:p>
        </p:txBody>
      </p:sp>
      <p:pic>
        <p:nvPicPr>
          <p:cNvPr id="347" name="Google Shape;347;p46" title="Gym Picture F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50" y="1899750"/>
            <a:ext cx="4521600" cy="28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7800000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809244" y="637794"/>
            <a:ext cx="2935224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4018788" y="1474470"/>
            <a:ext cx="3038094" cy="2215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PROJECT OVERVIEW</a:t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DATA OVERVIEW AND PRE-PROCESSING</a:t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DATA TRANSFORMATION</a:t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MODEL SELECTION</a:t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RESULTS</a:t>
            </a:r>
            <a:endParaRPr/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SOLUTION</a:t>
            </a:r>
            <a:endParaRPr/>
          </a:p>
        </p:txBody>
      </p:sp>
      <p:sp>
        <p:nvSpPr>
          <p:cNvPr id="238" name="Google Shape;238;p32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9200160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2199153" y="1782374"/>
            <a:ext cx="4745700" cy="24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2116A"/>
                </a:solidFill>
              </a:rPr>
              <a:t>Predicting Gym Membership Churn</a:t>
            </a:r>
            <a:endParaRPr b="1" sz="1200">
              <a:solidFill>
                <a:srgbClr val="02116A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200"/>
              <a:buChar char="●"/>
            </a:pPr>
            <a:r>
              <a:rPr lang="en" sz="1200">
                <a:solidFill>
                  <a:srgbClr val="02116A"/>
                </a:solidFill>
              </a:rPr>
              <a:t>Membership retention is critical for gym profitability</a:t>
            </a:r>
            <a:br>
              <a:rPr lang="en" sz="1200">
                <a:solidFill>
                  <a:srgbClr val="02116A"/>
                </a:solidFill>
              </a:rPr>
            </a:br>
            <a:endParaRPr sz="1200">
              <a:solidFill>
                <a:srgbClr val="02116A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200"/>
              <a:buChar char="●"/>
            </a:pPr>
            <a:r>
              <a:rPr lang="en" sz="1200">
                <a:solidFill>
                  <a:srgbClr val="02116A"/>
                </a:solidFill>
              </a:rPr>
              <a:t>Smaller, local gyms struggle more than major chains</a:t>
            </a:r>
            <a:br>
              <a:rPr lang="en" sz="1200">
                <a:solidFill>
                  <a:srgbClr val="02116A"/>
                </a:solidFill>
              </a:rPr>
            </a:br>
            <a:endParaRPr sz="1200">
              <a:solidFill>
                <a:srgbClr val="02116A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200"/>
              <a:buChar char="●"/>
            </a:pPr>
            <a:r>
              <a:rPr lang="en" sz="1200">
                <a:solidFill>
                  <a:srgbClr val="02116A"/>
                </a:solidFill>
              </a:rPr>
              <a:t>High churn → high acquisition costs + unstable revenue</a:t>
            </a:r>
            <a:br>
              <a:rPr lang="en" sz="1200">
                <a:solidFill>
                  <a:srgbClr val="02116A"/>
                </a:solidFill>
              </a:rPr>
            </a:br>
            <a:endParaRPr sz="1200">
              <a:solidFill>
                <a:srgbClr val="02116A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200"/>
              <a:buChar char="●"/>
            </a:pPr>
            <a:r>
              <a:rPr lang="en" sz="1200">
                <a:solidFill>
                  <a:srgbClr val="02116A"/>
                </a:solidFill>
              </a:rPr>
              <a:t>Goal: Use data analytics to identify members likely to cancel next month</a:t>
            </a:r>
            <a:br>
              <a:rPr lang="en" sz="1200">
                <a:solidFill>
                  <a:srgbClr val="02116A"/>
                </a:solidFill>
              </a:rPr>
            </a:br>
            <a:endParaRPr sz="1200">
              <a:solidFill>
                <a:srgbClr val="02116A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200"/>
              <a:buChar char="●"/>
            </a:pPr>
            <a:r>
              <a:rPr lang="en" sz="1200">
                <a:solidFill>
                  <a:srgbClr val="02116A"/>
                </a:solidFill>
              </a:rPr>
              <a:t>Outcome: Provide actionable insights to improve retention and reduce cancellations</a:t>
            </a:r>
            <a:br>
              <a:rPr lang="en" sz="1200">
                <a:solidFill>
                  <a:srgbClr val="02116A"/>
                </a:solidFill>
              </a:rPr>
            </a:br>
            <a:endParaRPr sz="1200">
              <a:solidFill>
                <a:srgbClr val="02116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9199999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809244" y="274320"/>
            <a:ext cx="7708392" cy="124129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/>
              <a:t>Business Problem &amp; Objectives</a:t>
            </a:r>
            <a:endParaRPr/>
          </a:p>
        </p:txBody>
      </p:sp>
      <p:sp>
        <p:nvSpPr>
          <p:cNvPr id="251" name="Google Shape;251;p34"/>
          <p:cNvSpPr txBox="1"/>
          <p:nvPr>
            <p:ph idx="1" type="body"/>
          </p:nvPr>
        </p:nvSpPr>
        <p:spPr>
          <a:xfrm>
            <a:off x="0" y="3037875"/>
            <a:ext cx="16716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2116A"/>
                </a:solidFill>
              </a:rPr>
              <a:t>Business Problem</a:t>
            </a:r>
            <a:endParaRPr b="1" sz="1200">
              <a:solidFill>
                <a:srgbClr val="02116A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200"/>
              <a:buChar char="●"/>
            </a:pPr>
            <a:r>
              <a:rPr lang="en" sz="1200">
                <a:solidFill>
                  <a:srgbClr val="02116A"/>
                </a:solidFill>
              </a:rPr>
              <a:t>Why do members leave, and can cancellations be predicted in advance?</a:t>
            </a:r>
            <a:endParaRPr sz="1200">
              <a:solidFill>
                <a:srgbClr val="02116A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500"/>
              <a:buNone/>
            </a:pPr>
            <a:r>
              <a:t/>
            </a:r>
            <a:endParaRPr>
              <a:solidFill>
                <a:srgbClr val="02116A"/>
              </a:solidFill>
            </a:endParaRPr>
          </a:p>
        </p:txBody>
      </p:sp>
      <p:sp>
        <p:nvSpPr>
          <p:cNvPr id="252" name="Google Shape;252;p34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2557950" y="1698725"/>
            <a:ext cx="47415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2116A"/>
                </a:solidFill>
              </a:rPr>
              <a:t>Objectives</a:t>
            </a:r>
            <a:endParaRPr b="1" sz="1100">
              <a:solidFill>
                <a:srgbClr val="02116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100"/>
              <a:buChar char="●"/>
            </a:pPr>
            <a:r>
              <a:rPr lang="en" sz="1100">
                <a:solidFill>
                  <a:srgbClr val="02116A"/>
                </a:solidFill>
              </a:rPr>
              <a:t>Identify factors linked to </a:t>
            </a:r>
            <a:r>
              <a:rPr i="1" lang="en" sz="1100">
                <a:solidFill>
                  <a:srgbClr val="02116A"/>
                </a:solidFill>
              </a:rPr>
              <a:t>higher retention</a:t>
            </a:r>
            <a:br>
              <a:rPr i="1" lang="en" sz="1100">
                <a:solidFill>
                  <a:srgbClr val="02116A"/>
                </a:solidFill>
              </a:rPr>
            </a:br>
            <a:endParaRPr i="1" sz="1100">
              <a:solidFill>
                <a:srgbClr val="02116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00"/>
              <a:buChar char="●"/>
            </a:pPr>
            <a:r>
              <a:rPr lang="en" sz="1100">
                <a:solidFill>
                  <a:srgbClr val="02116A"/>
                </a:solidFill>
              </a:rPr>
              <a:t>Identify factors linked to </a:t>
            </a:r>
            <a:r>
              <a:rPr i="1" lang="en" sz="1100">
                <a:solidFill>
                  <a:srgbClr val="02116A"/>
                </a:solidFill>
              </a:rPr>
              <a:t>higher churn risk</a:t>
            </a:r>
            <a:br>
              <a:rPr i="1" lang="en" sz="1100">
                <a:solidFill>
                  <a:srgbClr val="02116A"/>
                </a:solidFill>
              </a:rPr>
            </a:br>
            <a:endParaRPr i="1" sz="1100">
              <a:solidFill>
                <a:srgbClr val="02116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00"/>
              <a:buChar char="●"/>
            </a:pPr>
            <a:r>
              <a:rPr lang="en" sz="1100">
                <a:solidFill>
                  <a:srgbClr val="02116A"/>
                </a:solidFill>
              </a:rPr>
              <a:t>Build machine learning models that classify high-risk members</a:t>
            </a:r>
            <a:br>
              <a:rPr lang="en" sz="1100">
                <a:solidFill>
                  <a:srgbClr val="02116A"/>
                </a:solidFill>
              </a:rPr>
            </a:br>
            <a:endParaRPr sz="1100">
              <a:solidFill>
                <a:srgbClr val="02116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00"/>
              <a:buChar char="●"/>
            </a:pPr>
            <a:r>
              <a:rPr lang="en" sz="1100">
                <a:solidFill>
                  <a:srgbClr val="02116A"/>
                </a:solidFill>
              </a:rPr>
              <a:t>Support gyms in targeting at-risk members with personalized interventions</a:t>
            </a:r>
            <a:br>
              <a:rPr lang="en" sz="1100">
                <a:solidFill>
                  <a:srgbClr val="02116A"/>
                </a:solidFill>
              </a:rPr>
            </a:br>
            <a:endParaRPr sz="1100">
              <a:solidFill>
                <a:srgbClr val="02116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2116A"/>
                </a:solidFill>
              </a:rPr>
              <a:t>Ultimate Goal</a:t>
            </a:r>
            <a:endParaRPr b="1" sz="1100">
              <a:solidFill>
                <a:srgbClr val="02116A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100"/>
              <a:buChar char="●"/>
            </a:pPr>
            <a:r>
              <a:rPr lang="en" sz="1100">
                <a:solidFill>
                  <a:srgbClr val="02116A"/>
                </a:solidFill>
              </a:rPr>
              <a:t>Create a practical, data-driven retention strategy for gyms</a:t>
            </a:r>
            <a:endParaRPr sz="1100">
              <a:solidFill>
                <a:srgbClr val="02116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809244" y="274320"/>
            <a:ext cx="7708500" cy="1241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259" name="Google Shape;259;p35"/>
          <p:cNvSpPr txBox="1"/>
          <p:nvPr>
            <p:ph idx="1" type="body"/>
          </p:nvPr>
        </p:nvSpPr>
        <p:spPr>
          <a:xfrm>
            <a:off x="2716953" y="1987474"/>
            <a:ext cx="4745700" cy="241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" sz="1117">
                <a:solidFill>
                  <a:srgbClr val="02116A"/>
                </a:solidFill>
              </a:rPr>
              <a:t>Predictors Examined</a:t>
            </a:r>
            <a:endParaRPr b="1" sz="1117">
              <a:solidFill>
                <a:srgbClr val="02116A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118"/>
              <a:buChar char="●"/>
            </a:pPr>
            <a:r>
              <a:rPr b="1" lang="en" sz="1117">
                <a:solidFill>
                  <a:srgbClr val="02116A"/>
                </a:solidFill>
              </a:rPr>
              <a:t>Demographics:</a:t>
            </a:r>
            <a:r>
              <a:rPr lang="en" sz="1117">
                <a:solidFill>
                  <a:srgbClr val="02116A"/>
                </a:solidFill>
              </a:rPr>
              <a:t> Age, gender, location</a:t>
            </a:r>
            <a:br>
              <a:rPr lang="en" sz="1117">
                <a:solidFill>
                  <a:srgbClr val="02116A"/>
                </a:solidFill>
              </a:rPr>
            </a:br>
            <a:endParaRPr sz="1117">
              <a:solidFill>
                <a:srgbClr val="02116A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18"/>
              <a:buChar char="●"/>
            </a:pPr>
            <a:r>
              <a:rPr b="1" lang="en" sz="1117">
                <a:solidFill>
                  <a:srgbClr val="02116A"/>
                </a:solidFill>
              </a:rPr>
              <a:t>Membership Info:</a:t>
            </a:r>
            <a:r>
              <a:rPr lang="en" sz="1117">
                <a:solidFill>
                  <a:srgbClr val="02116A"/>
                </a:solidFill>
              </a:rPr>
              <a:t> Type (monthly/yearly), duration</a:t>
            </a:r>
            <a:br>
              <a:rPr lang="en" sz="1117">
                <a:solidFill>
                  <a:srgbClr val="02116A"/>
                </a:solidFill>
              </a:rPr>
            </a:br>
            <a:endParaRPr sz="1117">
              <a:solidFill>
                <a:srgbClr val="02116A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18"/>
              <a:buChar char="●"/>
            </a:pPr>
            <a:r>
              <a:rPr b="1" lang="en" sz="1117">
                <a:solidFill>
                  <a:srgbClr val="02116A"/>
                </a:solidFill>
              </a:rPr>
              <a:t>Attendance:</a:t>
            </a:r>
            <a:r>
              <a:rPr lang="en" sz="1117">
                <a:solidFill>
                  <a:srgbClr val="02116A"/>
                </a:solidFill>
              </a:rPr>
              <a:t> Visits per week/month, last visit date</a:t>
            </a:r>
            <a:br>
              <a:rPr lang="en" sz="1117">
                <a:solidFill>
                  <a:srgbClr val="02116A"/>
                </a:solidFill>
              </a:rPr>
            </a:br>
            <a:endParaRPr sz="1117">
              <a:solidFill>
                <a:srgbClr val="02116A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18"/>
              <a:buChar char="●"/>
            </a:pPr>
            <a:r>
              <a:rPr b="1" lang="en" sz="1117">
                <a:solidFill>
                  <a:srgbClr val="02116A"/>
                </a:solidFill>
              </a:rPr>
              <a:t>Engagement:</a:t>
            </a:r>
            <a:r>
              <a:rPr lang="en" sz="1117">
                <a:solidFill>
                  <a:srgbClr val="02116A"/>
                </a:solidFill>
              </a:rPr>
              <a:t> Training sessions, group classes</a:t>
            </a:r>
            <a:br>
              <a:rPr lang="en" sz="1117">
                <a:solidFill>
                  <a:srgbClr val="02116A"/>
                </a:solidFill>
              </a:rPr>
            </a:br>
            <a:endParaRPr sz="1117">
              <a:solidFill>
                <a:srgbClr val="02116A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18"/>
              <a:buChar char="●"/>
            </a:pPr>
            <a:r>
              <a:rPr b="1" lang="en" sz="1117">
                <a:solidFill>
                  <a:srgbClr val="02116A"/>
                </a:solidFill>
              </a:rPr>
              <a:t>Payments:</a:t>
            </a:r>
            <a:r>
              <a:rPr lang="en" sz="1117">
                <a:solidFill>
                  <a:srgbClr val="02116A"/>
                </a:solidFill>
              </a:rPr>
              <a:t> Fees, payment method, missed payments</a:t>
            </a:r>
            <a:br>
              <a:rPr lang="en" sz="1117">
                <a:solidFill>
                  <a:srgbClr val="02116A"/>
                </a:solidFill>
              </a:rPr>
            </a:br>
            <a:endParaRPr sz="1117">
              <a:solidFill>
                <a:srgbClr val="02116A"/>
              </a:solidFill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1118"/>
              <a:buChar char="●"/>
            </a:pPr>
            <a:r>
              <a:rPr b="1" lang="en" sz="1117">
                <a:solidFill>
                  <a:srgbClr val="02116A"/>
                </a:solidFill>
              </a:rPr>
              <a:t>Customer Support:</a:t>
            </a:r>
            <a:r>
              <a:rPr lang="en" sz="1117">
                <a:solidFill>
                  <a:srgbClr val="02116A"/>
                </a:solidFill>
              </a:rPr>
              <a:t> Complaints, inquiries</a:t>
            </a:r>
            <a:endParaRPr sz="1117">
              <a:solidFill>
                <a:srgbClr val="02116A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87">
              <a:solidFill>
                <a:srgbClr val="02116A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0" y="2807800"/>
            <a:ext cx="13791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02116A"/>
                </a:solidFill>
              </a:rPr>
              <a:t>Target Variable</a:t>
            </a:r>
            <a:endParaRPr b="1" sz="1300">
              <a:solidFill>
                <a:srgbClr val="02116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2116A"/>
                </a:solidFill>
              </a:rPr>
              <a:t>Churn:</a:t>
            </a:r>
            <a:r>
              <a:rPr lang="en" sz="1300">
                <a:solidFill>
                  <a:srgbClr val="02116A"/>
                </a:solidFill>
              </a:rPr>
              <a:t> Yes (cancelled) or No (active)</a:t>
            </a:r>
            <a:endParaRPr sz="1300">
              <a:solidFill>
                <a:srgbClr val="02116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21593863" scaled="0"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824700" y="152400"/>
            <a:ext cx="7494600" cy="5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 Overview</a:t>
            </a:r>
            <a:endParaRPr sz="3100"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6" title="plot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750725"/>
            <a:ext cx="4086225" cy="42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5060525" y="1991650"/>
            <a:ext cx="3689400" cy="19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2116A"/>
                </a:solidFill>
              </a:rPr>
              <a:t>This heatmap visualizes the correlation between all numeric features in the dataset. Darker colors indicate stronger positive or negative relationships.</a:t>
            </a:r>
            <a:endParaRPr sz="1500">
              <a:solidFill>
                <a:srgbClr val="02116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21593999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>
            <p:ph type="title"/>
          </p:nvPr>
        </p:nvSpPr>
        <p:spPr>
          <a:xfrm>
            <a:off x="609225" y="474350"/>
            <a:ext cx="74946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100"/>
              <a:t>Data Pre-processing</a:t>
            </a:r>
            <a:endParaRPr sz="3100"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320300" y="1223100"/>
            <a:ext cx="43116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308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3"/>
              <a:buChar char="●"/>
            </a:pPr>
            <a:r>
              <a:rPr lang="en" sz="1302">
                <a:solidFill>
                  <a:schemeClr val="dk1"/>
                </a:solidFill>
              </a:rPr>
              <a:t>Reviewed the dataset for missing, inconsistent, or misleading values before modeling.</a:t>
            </a:r>
            <a:br>
              <a:rPr lang="en" sz="1302">
                <a:solidFill>
                  <a:schemeClr val="dk1"/>
                </a:solidFill>
              </a:rPr>
            </a:br>
            <a:endParaRPr sz="1302">
              <a:solidFill>
                <a:schemeClr val="dk1"/>
              </a:solidFill>
            </a:endParaRPr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3"/>
              <a:buChar char="●"/>
            </a:pPr>
            <a:r>
              <a:rPr lang="en" sz="1302">
                <a:solidFill>
                  <a:schemeClr val="dk1"/>
                </a:solidFill>
              </a:rPr>
              <a:t>Flagged missing entries with indicator columns to preserve meaningful patterns in missingness.</a:t>
            </a:r>
            <a:br>
              <a:rPr lang="en" sz="1302">
                <a:solidFill>
                  <a:schemeClr val="dk1"/>
                </a:solidFill>
              </a:rPr>
            </a:br>
            <a:endParaRPr sz="1302">
              <a:solidFill>
                <a:schemeClr val="dk1"/>
              </a:solidFill>
            </a:endParaRPr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3"/>
              <a:buChar char="●"/>
            </a:pPr>
            <a:r>
              <a:rPr lang="en" sz="1302">
                <a:solidFill>
                  <a:schemeClr val="dk1"/>
                </a:solidFill>
              </a:rPr>
              <a:t>Imputed numerical gaps with median values and categorical gaps with the most common category.</a:t>
            </a:r>
            <a:br>
              <a:rPr lang="en" sz="1302">
                <a:solidFill>
                  <a:schemeClr val="dk1"/>
                </a:solidFill>
              </a:rPr>
            </a:br>
            <a:endParaRPr sz="1302">
              <a:solidFill>
                <a:schemeClr val="dk1"/>
              </a:solidFill>
            </a:endParaRPr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3"/>
              <a:buChar char="●"/>
            </a:pPr>
            <a:r>
              <a:rPr lang="en" sz="1302">
                <a:solidFill>
                  <a:schemeClr val="dk1"/>
                </a:solidFill>
              </a:rPr>
              <a:t>Used a correlation matrix to identify and remove highly correlated features (above 0.90).</a:t>
            </a:r>
            <a:br>
              <a:rPr lang="en" sz="1302">
                <a:solidFill>
                  <a:schemeClr val="dk1"/>
                </a:solidFill>
              </a:rPr>
            </a:br>
            <a:endParaRPr sz="1302">
              <a:solidFill>
                <a:schemeClr val="dk1"/>
              </a:solidFill>
            </a:endParaRPr>
          </a:p>
          <a:p>
            <a:pPr indent="-31130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3"/>
              <a:buChar char="●"/>
            </a:pPr>
            <a:r>
              <a:rPr lang="en" sz="1302">
                <a:solidFill>
                  <a:schemeClr val="dk1"/>
                </a:solidFill>
              </a:rPr>
              <a:t>Resulting dataset was clean, imputed, and streamlined for reliable modeling.</a:t>
            </a:r>
            <a:br>
              <a:rPr lang="en" sz="1302">
                <a:solidFill>
                  <a:schemeClr val="dk1"/>
                </a:solidFill>
              </a:rPr>
            </a:br>
            <a:endParaRPr sz="130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rgbClr val="02116A"/>
              </a:buClr>
              <a:buSzPts val="1388"/>
              <a:buNone/>
            </a:pPr>
            <a:r>
              <a:t/>
            </a:r>
            <a:endParaRPr sz="1302">
              <a:solidFill>
                <a:schemeClr val="dk1"/>
              </a:solidFill>
            </a:endParaRPr>
          </a:p>
        </p:txBody>
      </p:sp>
      <p:sp>
        <p:nvSpPr>
          <p:cNvPr id="275" name="Google Shape;275;p37"/>
          <p:cNvSpPr txBox="1"/>
          <p:nvPr>
            <p:ph idx="12" type="sldNum"/>
          </p:nvPr>
        </p:nvSpPr>
        <p:spPr>
          <a:xfrm>
            <a:off x="7031934" y="4922251"/>
            <a:ext cx="20574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975" y="1625425"/>
            <a:ext cx="4044600" cy="2118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809250" y="274325"/>
            <a:ext cx="72165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000"/>
              <a:t>Data Transformation &amp; Partitioning</a:t>
            </a:r>
            <a:endParaRPr sz="3000"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4152600" y="1141200"/>
            <a:ext cx="44115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Converted numeric-coded fields (e.g., gender, partner offers, distance) into proper categorical variables.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Relied on logistic regression and tree-based models to naturally handle categorical data without manual dummy creation.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Skipped normalization/standardization since variables were already on similar scales.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Applied stratified sampling to maintain the same churn ratio in both training and testing sets.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Split the data 70/30, using ~2,800 rows for training and ~1,200 for testing to ensure balanced evaluation.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2116A"/>
              </a:buClr>
              <a:buSzPts val="15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875" y="1759940"/>
            <a:ext cx="3028500" cy="162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33000">
              <a:schemeClr val="lt2"/>
            </a:gs>
            <a:gs pos="58999">
              <a:srgbClr val="C6CEDA">
                <a:alpha val="65098"/>
              </a:srgbClr>
            </a:gs>
            <a:gs pos="100000">
              <a:srgbClr val="C6CEDA">
                <a:alpha val="65098"/>
              </a:srgbClr>
            </a:gs>
          </a:gsLst>
          <a:lin ang="16800000" scaled="0"/>
        </a:gra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/>
          <p:nvPr/>
        </p:nvSpPr>
        <p:spPr>
          <a:xfrm>
            <a:off x="6091250" y="1659000"/>
            <a:ext cx="2057400" cy="181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3460450" y="2335875"/>
            <a:ext cx="2057400" cy="181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 txBox="1"/>
          <p:nvPr>
            <p:ph type="title"/>
          </p:nvPr>
        </p:nvSpPr>
        <p:spPr>
          <a:xfrm>
            <a:off x="809250" y="274323"/>
            <a:ext cx="77085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116A"/>
              </a:buClr>
              <a:buSzPts val="3300"/>
              <a:buFont typeface="Arial"/>
              <a:buNone/>
            </a:pPr>
            <a:r>
              <a:rPr lang="en" sz="3000"/>
              <a:t>Model Selection &amp; Formulation</a:t>
            </a:r>
            <a:endParaRPr sz="3000"/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7031934" y="4922251"/>
            <a:ext cx="20574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9"/>
          <p:cNvSpPr txBox="1"/>
          <p:nvPr>
            <p:ph idx="2" type="body"/>
          </p:nvPr>
        </p:nvSpPr>
        <p:spPr>
          <a:xfrm>
            <a:off x="6062750" y="1659000"/>
            <a:ext cx="21144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5">
                <a:solidFill>
                  <a:schemeClr val="dk1"/>
                </a:solidFill>
              </a:rPr>
              <a:t>Random Forest</a:t>
            </a:r>
            <a:endParaRPr b="1"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Ensemble of 500 decision trees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Random feature sampling (mtry = 3)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Lower variance &amp; better generalization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Produces feature importance (Gini-based)</a:t>
            </a:r>
            <a:endParaRPr sz="1125">
              <a:solidFill>
                <a:schemeClr val="dk1"/>
              </a:solidFill>
            </a:endParaRPr>
          </a:p>
        </p:txBody>
      </p:sp>
      <p:sp>
        <p:nvSpPr>
          <p:cNvPr id="294" name="Google Shape;294;p39"/>
          <p:cNvSpPr txBox="1"/>
          <p:nvPr>
            <p:ph idx="2" type="body"/>
          </p:nvPr>
        </p:nvSpPr>
        <p:spPr>
          <a:xfrm>
            <a:off x="3460450" y="2468775"/>
            <a:ext cx="2057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5">
                <a:solidFill>
                  <a:schemeClr val="dk1"/>
                </a:solidFill>
              </a:rPr>
              <a:t>Decision Tree</a:t>
            </a:r>
            <a:endParaRPr b="1"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Captures non-linear relationships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Splits based on Gini impurity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Provides a visual flow of decision logic</a:t>
            </a:r>
            <a:endParaRPr sz="90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25">
              <a:solidFill>
                <a:schemeClr val="dk1"/>
              </a:solidFill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1102775" y="1666650"/>
            <a:ext cx="2057400" cy="18102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 txBox="1"/>
          <p:nvPr>
            <p:ph idx="2" type="body"/>
          </p:nvPr>
        </p:nvSpPr>
        <p:spPr>
          <a:xfrm>
            <a:off x="1102775" y="1731150"/>
            <a:ext cx="20574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5">
                <a:solidFill>
                  <a:schemeClr val="dk1"/>
                </a:solidFill>
              </a:rPr>
              <a:t>Logistic Regression</a:t>
            </a:r>
            <a:endParaRPr b="1"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Linear baseline model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Estimates log-odds of churn</a:t>
            </a:r>
            <a:endParaRPr sz="90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5">
                <a:solidFill>
                  <a:schemeClr val="dk1"/>
                </a:solidFill>
              </a:rPr>
              <a:t>Fast, interpretable</a:t>
            </a:r>
            <a:endParaRPr sz="112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